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2" r:id="rId1"/>
  </p:sldMasterIdLst>
  <p:notesMasterIdLst>
    <p:notesMasterId r:id="rId39"/>
  </p:notesMasterIdLst>
  <p:sldIdLst>
    <p:sldId id="256" r:id="rId2"/>
    <p:sldId id="258" r:id="rId3"/>
    <p:sldId id="260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60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216" y="1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384297B-F457-4A7E-B62D-C7549F1A0E0A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77EF2B2-D7B7-47A3-8654-D4E43C2D8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79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27107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18560"/>
            <a:ext cx="6858000" cy="153924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5067-237B-4AE8-822B-93DBC2564FB0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Stevens Institute of Technology - CS 105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8460-80D1-2644-9131-A5611845B19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513943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E728-71AF-4071-849F-720FEF1C7BA8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Stevens Institute of Technology - CS 105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B36C-C41C-D940-B3FE-1835E081FF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352641"/>
            <a:ext cx="9143999" cy="75764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2691" y="78377"/>
            <a:ext cx="1971675" cy="609858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2549" y="78377"/>
            <a:ext cx="6466583" cy="609858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0671-C9FD-4A14-98E1-B2E401ABBDC2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Stevens Institute of Technology - CS 105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B36C-C41C-D940-B3FE-1835E081FF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 rot="16200000">
            <a:off x="3677496" y="3059132"/>
            <a:ext cx="6196831" cy="78564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7FDE307-9CED-A444-8551-26821D678B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450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CCEAE8D-AC2D-4A48-9D2F-5D5DD4C573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47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17E6EC5-6111-644F-B84F-85C75BF48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503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914400" y="1524000"/>
            <a:ext cx="38100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800" y="1524000"/>
            <a:ext cx="38100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148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2013 John Wiley &amp; Sons,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8D07AE11-E46F-BD43-ADCC-3619C724A3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3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549" y="1"/>
            <a:ext cx="8551817" cy="1037690"/>
          </a:xfrm>
        </p:spPr>
        <p:txBody>
          <a:bodyPr/>
          <a:lstStyle>
            <a:lvl1pPr>
              <a:defRPr sz="40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549" y="1221580"/>
            <a:ext cx="8551817" cy="49553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B8A3-E2B5-4602-A694-EDCFD58D96BD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Stevens Institute of Technology - CS 105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B36C-C41C-D940-B3FE-1835E081FF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091753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749048"/>
          </a:xfrm>
        </p:spPr>
        <p:txBody>
          <a:bodyPr anchor="b">
            <a:normAutofit/>
          </a:bodyPr>
          <a:lstStyle>
            <a:lvl1pPr>
              <a:defRPr sz="54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693154"/>
            <a:ext cx="7886700" cy="13964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E86D-C133-4A9F-815B-F9FB9C0C9710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Stevens Institute of Technology - CS 105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B36C-C41C-D940-B3FE-1835E081FF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33599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549" y="1221579"/>
            <a:ext cx="4262301" cy="49553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21579"/>
            <a:ext cx="4175216" cy="49553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C125-770D-44B2-86E5-23E316FF9FCF}" type="datetime1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Stevens Institute of Technology - CS 105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B36C-C41C-D940-B3FE-1835E081FFB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2549" y="1"/>
            <a:ext cx="8551817" cy="1037690"/>
          </a:xfrm>
        </p:spPr>
        <p:txBody>
          <a:bodyPr/>
          <a:lstStyle>
            <a:lvl1pPr>
              <a:defRPr sz="40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091753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549" y="1219992"/>
            <a:ext cx="4245633" cy="680727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2549" y="1900719"/>
            <a:ext cx="4245633" cy="42889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19992"/>
            <a:ext cx="4175215" cy="680727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900719"/>
            <a:ext cx="4175215" cy="42889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A8E3E-E837-4020-BB3B-E6CD0CFFFE42}" type="datetime1">
              <a:rPr lang="en-US" smtClean="0"/>
              <a:t>9/1/16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Stevens Institute of Technology - CS 105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B36C-C41C-D940-B3FE-1835E081FFB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1091753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2549" y="1"/>
            <a:ext cx="8551817" cy="1037690"/>
          </a:xfrm>
        </p:spPr>
        <p:txBody>
          <a:bodyPr/>
          <a:lstStyle>
            <a:lvl1pPr>
              <a:defRPr sz="40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9E29-AC3D-4DD6-A5C6-C7996D9ED7B2}" type="datetime1">
              <a:rPr lang="en-US" smtClean="0"/>
              <a:t>9/1/16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Stevens Institute of Technology - CS 105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B36C-C41C-D940-B3FE-1835E081FF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091753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2549" y="1"/>
            <a:ext cx="8551817" cy="1037690"/>
          </a:xfrm>
        </p:spPr>
        <p:txBody>
          <a:bodyPr/>
          <a:lstStyle>
            <a:lvl1pPr>
              <a:defRPr sz="40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3D71-C2C0-4B3A-AE02-7C7DCAEC78A8}" type="datetime1">
              <a:rPr lang="en-US" smtClean="0"/>
              <a:t>9/1/16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Stevens Institute of Technology - CS 105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B36C-C41C-D940-B3FE-1835E081F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637C-A70A-41CC-B5B4-A92A168C9AF6}" type="datetime1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Stevens Institute of Technology - CS 105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8460-80D1-2644-9131-A5611845B19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814119" y="2890859"/>
            <a:ext cx="5868991" cy="87272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3053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31222"/>
            <a:ext cx="4629150" cy="532983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06880"/>
            <a:ext cx="2949178" cy="41621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EE8D-6176-4D0B-8B9B-DEE7166EB3B5}" type="datetime1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Stevens Institute of Technology - CS 105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9B36C-C41C-D940-B3FE-1835E081FF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814119" y="2890859"/>
            <a:ext cx="5868991" cy="87272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14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549" y="0"/>
            <a:ext cx="85518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549" y="1567543"/>
            <a:ext cx="8551817" cy="4609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254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98A3D-78E3-42CD-9B01-BF5239FD7B20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Stevens Institute of Technology - CS 105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46966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9B36C-C41C-D940-B3FE-1835E081F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6" r:id="rId13"/>
    <p:sldLayoutId id="2147483977" r:id="rId14"/>
    <p:sldLayoutId id="2147483978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383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Computer Organization and Programming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Dimitrios</a:t>
            </a:r>
            <a:r>
              <a:rPr lang="en-US" dirty="0" smtClean="0"/>
              <a:t> </a:t>
            </a:r>
            <a:r>
              <a:rPr lang="en-US" dirty="0" err="1" smtClean="0"/>
              <a:t>Damopoulos</a:t>
            </a:r>
            <a:endParaRPr lang="en-US" dirty="0" smtClean="0"/>
          </a:p>
          <a:p>
            <a:r>
              <a:rPr lang="en-US" dirty="0" smtClean="0"/>
              <a:t>Stevens Institute of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8460-80D1-2644-9131-A5611845B195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08114" y="4488180"/>
            <a:ext cx="1966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The History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599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Mark I</a:t>
            </a:r>
          </a:p>
        </p:txBody>
      </p:sp>
      <p:pic>
        <p:nvPicPr>
          <p:cNvPr id="4065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843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First Generation </a:t>
            </a:r>
            <a:r>
              <a:rPr lang="en-US" altLang="en-US" dirty="0" smtClean="0"/>
              <a:t>Computers </a:t>
            </a:r>
            <a:br>
              <a:rPr lang="en-US" altLang="en-US" dirty="0" smtClean="0"/>
            </a:br>
            <a:r>
              <a:rPr lang="en-US" altLang="en-US" dirty="0" smtClean="0"/>
              <a:t>IBM </a:t>
            </a:r>
            <a:r>
              <a:rPr lang="en-US" altLang="en-US" dirty="0"/>
              <a:t>Stretch - 1959</a:t>
            </a:r>
          </a:p>
        </p:txBody>
      </p:sp>
      <p:pic>
        <p:nvPicPr>
          <p:cNvPr id="4116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7462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the ENIAC</a:t>
            </a:r>
          </a:p>
        </p:txBody>
      </p:sp>
      <p:pic>
        <p:nvPicPr>
          <p:cNvPr id="4218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8613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Second Generation </a:t>
            </a:r>
            <a:r>
              <a:rPr lang="en-US" altLang="en-US" dirty="0"/>
              <a:t>Computers</a:t>
            </a: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4405313" cy="4411662"/>
          </a:xfrm>
        </p:spPr>
        <p:txBody>
          <a:bodyPr/>
          <a:lstStyle/>
          <a:p>
            <a:r>
              <a:rPr lang="en-US" altLang="en-US" sz="2600"/>
              <a:t>Transistors were replaced by integrated circuits(IC)</a:t>
            </a:r>
          </a:p>
          <a:p>
            <a:r>
              <a:rPr lang="en-US" altLang="en-US" sz="2600"/>
              <a:t>One IC could replace hundreds of transistors</a:t>
            </a:r>
          </a:p>
          <a:p>
            <a:r>
              <a:rPr lang="en-US" altLang="en-US" sz="2600"/>
              <a:t>This made computers even smaller and faster.</a:t>
            </a:r>
          </a:p>
        </p:txBody>
      </p:sp>
      <p:pic>
        <p:nvPicPr>
          <p:cNvPr id="443396" name="Picture 4" descr="ph02560j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2738438"/>
            <a:ext cx="3549650" cy="2371725"/>
          </a:xfrm>
        </p:spPr>
      </p:pic>
    </p:spTree>
    <p:extLst>
      <p:ext uri="{BB962C8B-B14F-4D97-AF65-F5344CB8AC3E}">
        <p14:creationId xmlns:p14="http://schemas.microsoft.com/office/powerpoint/2010/main" val="4972687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Third Generation </a:t>
            </a:r>
            <a:r>
              <a:rPr lang="en-US" altLang="en-US" dirty="0"/>
              <a:t>Computers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4324350" cy="4411662"/>
          </a:xfrm>
        </p:spPr>
        <p:txBody>
          <a:bodyPr/>
          <a:lstStyle/>
          <a:p>
            <a:r>
              <a:rPr lang="en-US" altLang="en-US" sz="2600"/>
              <a:t>In 1970 the Intel Corporation invented the Microprocessor:an entire CPU on one chip</a:t>
            </a:r>
          </a:p>
          <a:p>
            <a:r>
              <a:rPr lang="en-US" altLang="en-US" sz="2600"/>
              <a:t>This led to microcomputers-computers on a desk</a:t>
            </a:r>
          </a:p>
        </p:txBody>
      </p:sp>
    </p:spTree>
    <p:extLst>
      <p:ext uri="{BB962C8B-B14F-4D97-AF65-F5344CB8AC3E}">
        <p14:creationId xmlns:p14="http://schemas.microsoft.com/office/powerpoint/2010/main" val="173766624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Computer Programming </a:t>
            </a:r>
            <a:br>
              <a:rPr lang="en-US" altLang="en-US"/>
            </a:br>
            <a:r>
              <a:rPr lang="en-US" altLang="en-US"/>
              <a:t>in the ’70’s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600"/>
              <a:t>If you learned computer programming in the 1970's, you dealt with what today are called </a:t>
            </a:r>
            <a:r>
              <a:rPr lang="en-US" altLang="en-US" sz="2600" b="1" i="1"/>
              <a:t>mainframe computers</a:t>
            </a:r>
            <a:r>
              <a:rPr lang="en-US" altLang="en-US" sz="2600"/>
              <a:t>, such as the IBM 7090 (shown below), IBM 360, or IBM 370. </a:t>
            </a:r>
          </a:p>
        </p:txBody>
      </p:sp>
      <p:pic>
        <p:nvPicPr>
          <p:cNvPr id="42803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48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Time-Sharing</a:t>
            </a:r>
          </a:p>
        </p:txBody>
      </p:sp>
      <p:pic>
        <p:nvPicPr>
          <p:cNvPr id="42905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2906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sz="2200"/>
              <a:t>There were 2 ways to interact with a mainframe. </a:t>
            </a:r>
          </a:p>
          <a:p>
            <a:r>
              <a:rPr lang="en-US" altLang="en-US" sz="2200"/>
              <a:t>The first was called </a:t>
            </a:r>
            <a:r>
              <a:rPr lang="en-US" altLang="en-US" sz="2200" b="1" i="1"/>
              <a:t>time sharing</a:t>
            </a:r>
            <a:r>
              <a:rPr lang="en-US" altLang="en-US" sz="2200"/>
              <a:t> because the computer gave each user a tiny sliver of time in a round-robin fashion. </a:t>
            </a:r>
          </a:p>
          <a:p>
            <a:r>
              <a:rPr lang="en-US" altLang="en-US" sz="2200"/>
              <a:t>Perhaps 100 users would be simultaneously logged on, each typing on a </a:t>
            </a:r>
            <a:r>
              <a:rPr lang="en-US" altLang="en-US" sz="2200" b="1" i="1"/>
              <a:t>teletype</a:t>
            </a:r>
            <a:r>
              <a:rPr lang="en-US" altLang="en-US" sz="2200"/>
              <a:t> such as the following: </a:t>
            </a:r>
          </a:p>
        </p:txBody>
      </p:sp>
    </p:spTree>
    <p:extLst>
      <p:ext uri="{BB962C8B-B14F-4D97-AF65-F5344CB8AC3E}">
        <p14:creationId xmlns:p14="http://schemas.microsoft.com/office/powerpoint/2010/main" val="113790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Today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600"/>
              <a:t>But things changed fast. By the 1990's a university student would typically own his own computer and have exclusive use of it in his dorm room. </a:t>
            </a:r>
          </a:p>
        </p:txBody>
      </p:sp>
      <p:pic>
        <p:nvPicPr>
          <p:cNvPr id="43315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226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Microprocessor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200"/>
              <a:t>This transformation was a result of the invention of the </a:t>
            </a:r>
            <a:r>
              <a:rPr lang="en-US" altLang="en-US" sz="2200" b="1" i="1"/>
              <a:t>microprocessor</a:t>
            </a:r>
            <a:r>
              <a:rPr lang="en-US" altLang="en-US" sz="2200"/>
              <a:t>. </a:t>
            </a:r>
          </a:p>
          <a:p>
            <a:r>
              <a:rPr lang="en-US" altLang="en-US" sz="2200"/>
              <a:t>A microprocessor (uP) is a computer that is fabricated on an integrated circuit (IC). </a:t>
            </a:r>
          </a:p>
          <a:p>
            <a:r>
              <a:rPr lang="en-US" altLang="en-US" sz="2200"/>
              <a:t>Computers had been around for 20 years before the first microprocessor was developed at </a:t>
            </a:r>
            <a:r>
              <a:rPr lang="en-US" altLang="en-US" sz="2200" b="1" i="1"/>
              <a:t>Intel</a:t>
            </a:r>
            <a:r>
              <a:rPr lang="en-US" altLang="en-US" sz="2200"/>
              <a:t> in 1971. </a:t>
            </a:r>
          </a:p>
        </p:txBody>
      </p:sp>
      <p:pic>
        <p:nvPicPr>
          <p:cNvPr id="43418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624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Microprocessor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600"/>
              <a:t>The micro in the name microprocessor refers to the physical size. </a:t>
            </a:r>
          </a:p>
          <a:p>
            <a:r>
              <a:rPr lang="en-US" altLang="en-US" sz="2600"/>
              <a:t>Intel didn't invent the electronic computer, but they were the first to succeed in cramming an entire computer on a single </a:t>
            </a:r>
            <a:r>
              <a:rPr lang="en-US" altLang="en-US" sz="2600" b="1" i="1"/>
              <a:t>chip</a:t>
            </a:r>
            <a:r>
              <a:rPr lang="en-US" altLang="en-US" sz="2600"/>
              <a:t> (IC) </a:t>
            </a:r>
          </a:p>
        </p:txBody>
      </p:sp>
      <p:pic>
        <p:nvPicPr>
          <p:cNvPr id="43520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4387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Abacus</a:t>
            </a:r>
            <a:endParaRPr lang="en-US" altLang="en-US" dirty="0"/>
          </a:p>
        </p:txBody>
      </p:sp>
      <p:sp>
        <p:nvSpPr>
          <p:cNvPr id="354308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000000"/>
                </a:solidFill>
              </a:rPr>
              <a:t>The </a:t>
            </a:r>
            <a:r>
              <a:rPr lang="en-US" altLang="en-US" sz="2000" b="1" i="1" dirty="0">
                <a:solidFill>
                  <a:srgbClr val="000000"/>
                </a:solidFill>
              </a:rPr>
              <a:t>abacus</a:t>
            </a:r>
            <a:r>
              <a:rPr lang="en-US" altLang="en-US" sz="2000" dirty="0">
                <a:solidFill>
                  <a:srgbClr val="000000"/>
                </a:solidFill>
              </a:rPr>
              <a:t> was an early aid for mathematical computations. Its only value is that it aids the </a:t>
            </a:r>
            <a:r>
              <a:rPr lang="en-US" altLang="en-US" sz="2000" b="1" i="1" u="sng" dirty="0">
                <a:solidFill>
                  <a:srgbClr val="000000"/>
                </a:solidFill>
              </a:rPr>
              <a:t>memory</a:t>
            </a:r>
            <a:r>
              <a:rPr lang="en-US" altLang="en-US" sz="2000" dirty="0">
                <a:solidFill>
                  <a:srgbClr val="000000"/>
                </a:solidFill>
              </a:rPr>
              <a:t> of the human performing the calculation. A skilled abacus operator can work on </a:t>
            </a:r>
            <a:r>
              <a:rPr lang="en-US" altLang="en-US" sz="2000" u="sng" dirty="0">
                <a:solidFill>
                  <a:srgbClr val="000000"/>
                </a:solidFill>
              </a:rPr>
              <a:t>addition</a:t>
            </a:r>
            <a:r>
              <a:rPr lang="en-US" altLang="en-US" sz="2000" dirty="0">
                <a:solidFill>
                  <a:srgbClr val="000000"/>
                </a:solidFill>
              </a:rPr>
              <a:t> and </a:t>
            </a:r>
            <a:r>
              <a:rPr lang="en-US" altLang="en-US" sz="2000" u="sng" dirty="0">
                <a:solidFill>
                  <a:srgbClr val="000000"/>
                </a:solidFill>
              </a:rPr>
              <a:t>subtraction</a:t>
            </a:r>
            <a:r>
              <a:rPr lang="en-US" altLang="en-US" sz="2000" dirty="0">
                <a:solidFill>
                  <a:srgbClr val="000000"/>
                </a:solidFill>
              </a:rPr>
              <a:t> problems at the speed of a person equipped with a hand </a:t>
            </a:r>
            <a:r>
              <a:rPr lang="en-US" altLang="en-US" sz="2000" dirty="0" smtClean="0">
                <a:solidFill>
                  <a:srgbClr val="000000"/>
                </a:solidFill>
              </a:rPr>
              <a:t>calculator.</a:t>
            </a:r>
            <a:endParaRPr lang="en-US" altLang="en-US" sz="1600" dirty="0">
              <a:solidFill>
                <a:srgbClr val="000000"/>
              </a:solidFill>
            </a:endParaRPr>
          </a:p>
        </p:txBody>
      </p:sp>
      <p:pic>
        <p:nvPicPr>
          <p:cNvPr id="354309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632075"/>
            <a:ext cx="4038600" cy="25844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517720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Integrated Circuits</a:t>
            </a:r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600"/>
              <a:t>The </a:t>
            </a:r>
            <a:r>
              <a:rPr lang="en-US" altLang="en-US" sz="2600" b="1" i="1"/>
              <a:t>microelectronics revolution</a:t>
            </a:r>
            <a:r>
              <a:rPr lang="en-US" altLang="en-US" sz="2600"/>
              <a:t> is what allowed the amount of hand-crafted wiring seen in the prior photo to be mass-produced as an </a:t>
            </a:r>
            <a:r>
              <a:rPr lang="en-US" altLang="en-US" sz="2600" b="1" i="1"/>
              <a:t>integrated circuit</a:t>
            </a:r>
            <a:r>
              <a:rPr lang="en-US" altLang="en-US" sz="2600"/>
              <a:t> which is a small sliver of silicon the size of your thumbnail </a:t>
            </a:r>
          </a:p>
        </p:txBody>
      </p:sp>
      <p:pic>
        <p:nvPicPr>
          <p:cNvPr id="44851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714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Integrated Circuits</a:t>
            </a:r>
          </a:p>
        </p:txBody>
      </p:sp>
      <p:sp>
        <p:nvSpPr>
          <p:cNvPr id="436229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600"/>
              <a:t>Integrated circuits and microprocessors allowed computers to be faster</a:t>
            </a:r>
          </a:p>
          <a:p>
            <a:r>
              <a:rPr lang="en-US" altLang="en-US" sz="2600"/>
              <a:t>This led to a new age of computers</a:t>
            </a:r>
          </a:p>
          <a:p>
            <a:r>
              <a:rPr lang="en-US" altLang="en-US" sz="2600"/>
              <a:t>The first home-brew computers is called the ALTAIR 8800</a:t>
            </a:r>
          </a:p>
        </p:txBody>
      </p:sp>
      <p:pic>
        <p:nvPicPr>
          <p:cNvPr id="436230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590800"/>
            <a:ext cx="4114800" cy="3411538"/>
          </a:xfrm>
        </p:spPr>
      </p:pic>
    </p:spTree>
    <p:extLst>
      <p:ext uri="{BB962C8B-B14F-4D97-AF65-F5344CB8AC3E}">
        <p14:creationId xmlns:p14="http://schemas.microsoft.com/office/powerpoint/2010/main" val="140002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Apple 1 Computer - 1976</a:t>
            </a:r>
          </a:p>
        </p:txBody>
      </p:sp>
      <p:pic>
        <p:nvPicPr>
          <p:cNvPr id="4474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955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IBM PC</a:t>
            </a:r>
          </a:p>
        </p:txBody>
      </p:sp>
      <p:pic>
        <p:nvPicPr>
          <p:cNvPr id="44954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600200"/>
            <a:ext cx="5334000" cy="4565650"/>
          </a:xfrm>
        </p:spPr>
      </p:pic>
    </p:spTree>
    <p:extLst>
      <p:ext uri="{BB962C8B-B14F-4D97-AF65-F5344CB8AC3E}">
        <p14:creationId xmlns:p14="http://schemas.microsoft.com/office/powerpoint/2010/main" val="96937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Commodore 64</a:t>
            </a:r>
          </a:p>
        </p:txBody>
      </p:sp>
      <p:pic>
        <p:nvPicPr>
          <p:cNvPr id="4515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1905000"/>
            <a:ext cx="6324600" cy="4411663"/>
          </a:xfrm>
        </p:spPr>
      </p:pic>
    </p:spTree>
    <p:extLst>
      <p:ext uri="{BB962C8B-B14F-4D97-AF65-F5344CB8AC3E}">
        <p14:creationId xmlns:p14="http://schemas.microsoft.com/office/powerpoint/2010/main" val="1400946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Apple Macintosh</a:t>
            </a:r>
          </a:p>
        </p:txBody>
      </p:sp>
      <p:pic>
        <p:nvPicPr>
          <p:cNvPr id="4526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752600"/>
            <a:ext cx="4876800" cy="4411663"/>
          </a:xfrm>
        </p:spPr>
      </p:pic>
    </p:spTree>
    <p:extLst>
      <p:ext uri="{BB962C8B-B14F-4D97-AF65-F5344CB8AC3E}">
        <p14:creationId xmlns:p14="http://schemas.microsoft.com/office/powerpoint/2010/main" val="69794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Amiga</a:t>
            </a:r>
          </a:p>
        </p:txBody>
      </p:sp>
      <p:pic>
        <p:nvPicPr>
          <p:cNvPr id="4536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752600"/>
            <a:ext cx="5410200" cy="4411663"/>
          </a:xfrm>
        </p:spPr>
      </p:pic>
    </p:spTree>
    <p:extLst>
      <p:ext uri="{BB962C8B-B14F-4D97-AF65-F5344CB8AC3E}">
        <p14:creationId xmlns:p14="http://schemas.microsoft.com/office/powerpoint/2010/main" val="77795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Windows 3</a:t>
            </a:r>
          </a:p>
        </p:txBody>
      </p:sp>
      <p:pic>
        <p:nvPicPr>
          <p:cNvPr id="4546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9257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Macintosh System 7</a:t>
            </a:r>
          </a:p>
        </p:txBody>
      </p:sp>
      <p:pic>
        <p:nvPicPr>
          <p:cNvPr id="4556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9284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Apple Newton</a:t>
            </a:r>
          </a:p>
        </p:txBody>
      </p:sp>
      <p:pic>
        <p:nvPicPr>
          <p:cNvPr id="4567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828800"/>
            <a:ext cx="4953000" cy="4411663"/>
          </a:xfrm>
        </p:spPr>
      </p:pic>
    </p:spTree>
    <p:extLst>
      <p:ext uri="{BB962C8B-B14F-4D97-AF65-F5344CB8AC3E}">
        <p14:creationId xmlns:p14="http://schemas.microsoft.com/office/powerpoint/2010/main" val="144491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Calculating Clock</a:t>
            </a:r>
          </a:p>
        </p:txBody>
      </p:sp>
      <p:sp>
        <p:nvSpPr>
          <p:cNvPr id="36557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solidFill>
                  <a:srgbClr val="000000"/>
                </a:solidFill>
              </a:rPr>
              <a:t>The first gear-driven calculating machine to actually be built was probably the </a:t>
            </a:r>
            <a:r>
              <a:rPr lang="en-US" altLang="en-US" sz="2400" b="1" i="1">
                <a:solidFill>
                  <a:srgbClr val="000000"/>
                </a:solidFill>
              </a:rPr>
              <a:t>calculating clock</a:t>
            </a:r>
            <a:r>
              <a:rPr lang="en-US" altLang="en-US" sz="2400">
                <a:solidFill>
                  <a:srgbClr val="000000"/>
                </a:solidFill>
              </a:rPr>
              <a:t>, so named by its inventor, the German professor Wilhelm Schickard in 1623. This device got little publicity because Schickard died soon afterward in the bubonic plague.</a:t>
            </a:r>
            <a:r>
              <a:rPr lang="en-US" altLang="en-US" sz="160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365573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82825"/>
            <a:ext cx="4038600" cy="3284538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008339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Standard UNIX</a:t>
            </a:r>
          </a:p>
        </p:txBody>
      </p:sp>
      <p:pic>
        <p:nvPicPr>
          <p:cNvPr id="4577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3947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solidFill>
                  <a:srgbClr val="FF9F11"/>
                </a:solidFill>
              </a:rPr>
              <a:t>1-</a:t>
            </a:r>
            <a:fld id="{908B49DF-01B8-9B41-AAF4-F1CC6C4639EC}" type="slidenum">
              <a:rPr lang="en-US" altLang="en-US" sz="1400">
                <a:solidFill>
                  <a:srgbClr val="FF9F11"/>
                </a:solidFill>
              </a:rPr>
              <a:pPr/>
              <a:t>31</a:t>
            </a:fld>
            <a:endParaRPr lang="en-US" altLang="en-US" sz="1400">
              <a:solidFill>
                <a:srgbClr val="FF9F11"/>
              </a:solidFill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74638"/>
            <a:ext cx="8077200" cy="1143000"/>
          </a:xfrm>
        </p:spPr>
        <p:txBody>
          <a:bodyPr/>
          <a:lstStyle/>
          <a:p>
            <a:r>
              <a:rPr lang="en-US" altLang="en-US" sz="4000">
                <a:ea typeface="ＭＳ Ｐゴシック" charset="-128"/>
              </a:rPr>
              <a:t>Computer System Components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i="1">
                <a:solidFill>
                  <a:srgbClr val="000099"/>
                </a:solidFill>
                <a:ea typeface="ＭＳ Ｐゴシック" charset="-128"/>
              </a:rPr>
              <a:t>Hardware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Processes data by executing instructions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Provides input and output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Control input, output, and storage components</a:t>
            </a:r>
            <a:endParaRPr lang="en-US" altLang="en-US" sz="2000" i="1">
              <a:ea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i="1">
                <a:solidFill>
                  <a:srgbClr val="000099"/>
                </a:solidFill>
                <a:ea typeface="ＭＳ Ｐゴシック" charset="-128"/>
              </a:rPr>
              <a:t>Software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Applications and system software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Instructions tell hardware exactly what tasks to perform and in what order</a:t>
            </a:r>
          </a:p>
          <a:p>
            <a:pPr>
              <a:lnSpc>
                <a:spcPct val="90000"/>
              </a:lnSpc>
            </a:pPr>
            <a:r>
              <a:rPr lang="en-US" altLang="en-US" sz="2400" i="1">
                <a:solidFill>
                  <a:srgbClr val="000099"/>
                </a:solidFill>
                <a:ea typeface="ＭＳ Ｐゴシック" charset="-128"/>
              </a:rPr>
              <a:t>Data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Fundamental representation of facts and observations</a:t>
            </a:r>
          </a:p>
          <a:p>
            <a:pPr>
              <a:lnSpc>
                <a:spcPct val="90000"/>
              </a:lnSpc>
            </a:pPr>
            <a:r>
              <a:rPr lang="en-US" altLang="en-US" sz="2400" i="1">
                <a:solidFill>
                  <a:srgbClr val="000099"/>
                </a:solidFill>
                <a:ea typeface="ＭＳ Ｐゴシック" charset="-128"/>
              </a:rPr>
              <a:t>Communications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Sharing data and processing among different systems</a:t>
            </a:r>
          </a:p>
        </p:txBody>
      </p:sp>
    </p:spTree>
    <p:extLst>
      <p:ext uri="{BB962C8B-B14F-4D97-AF65-F5344CB8AC3E}">
        <p14:creationId xmlns:p14="http://schemas.microsoft.com/office/powerpoint/2010/main" val="17991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solidFill>
                  <a:srgbClr val="FF9F11"/>
                </a:solidFill>
              </a:rPr>
              <a:t>1-</a:t>
            </a:r>
            <a:fld id="{B210E3E3-A9C4-FC43-916B-FADE6B3E7635}" type="slidenum">
              <a:rPr lang="en-US" altLang="en-US" sz="1400">
                <a:solidFill>
                  <a:srgbClr val="FF9F11"/>
                </a:solidFill>
              </a:rPr>
              <a:pPr/>
              <a:t>32</a:t>
            </a:fld>
            <a:endParaRPr lang="en-US" altLang="en-US" sz="1400">
              <a:solidFill>
                <a:srgbClr val="FF9F11"/>
              </a:solidFill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charset="-128"/>
              </a:rPr>
              <a:t>Input-Process-Output Model (IPO)</a:t>
            </a:r>
          </a:p>
        </p:txBody>
      </p:sp>
      <p:sp>
        <p:nvSpPr>
          <p:cNvPr id="34822" name="Text Box 6"/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4419600"/>
            <a:ext cx="7772400" cy="1676400"/>
          </a:xfrm>
          <a:noFill/>
        </p:spPr>
        <p:txBody>
          <a:bodyPr/>
          <a:lstStyle/>
          <a:p>
            <a:pPr>
              <a:spcBef>
                <a:spcPct val="50000"/>
              </a:spcBef>
              <a:buClrTx/>
              <a:buFontTx/>
              <a:buChar char="•"/>
            </a:pPr>
            <a:r>
              <a:rPr lang="en-US" altLang="en-US" sz="1800">
                <a:ea typeface="ＭＳ Ｐゴシック" charset="-128"/>
              </a:rPr>
              <a:t>Input: keyboard, mouse, scanner</a:t>
            </a:r>
          </a:p>
          <a:p>
            <a:pPr>
              <a:spcBef>
                <a:spcPct val="50000"/>
              </a:spcBef>
              <a:buClrTx/>
              <a:buFontTx/>
              <a:buChar char="•"/>
            </a:pPr>
            <a:r>
              <a:rPr lang="en-US" altLang="en-US" sz="1800">
                <a:ea typeface="ＭＳ Ｐゴシック" charset="-128"/>
              </a:rPr>
              <a:t>Processing: CPU executes the computer program</a:t>
            </a:r>
          </a:p>
          <a:p>
            <a:pPr>
              <a:spcBef>
                <a:spcPct val="50000"/>
              </a:spcBef>
              <a:buClrTx/>
              <a:buFontTx/>
              <a:buChar char="•"/>
            </a:pPr>
            <a:r>
              <a:rPr lang="en-US" altLang="en-US" sz="1800">
                <a:ea typeface="ＭＳ Ｐゴシック" charset="-128"/>
              </a:rPr>
              <a:t>Output: monitor, printer, fax machine</a:t>
            </a:r>
          </a:p>
          <a:p>
            <a:pPr>
              <a:spcBef>
                <a:spcPct val="50000"/>
              </a:spcBef>
              <a:buClrTx/>
              <a:buFontTx/>
              <a:buChar char="•"/>
            </a:pPr>
            <a:r>
              <a:rPr lang="en-US" altLang="en-US" sz="1800">
                <a:ea typeface="ＭＳ Ｐゴシック" charset="-128"/>
              </a:rPr>
              <a:t>Storage: hard drive, optical media, diskettes, magnetic tape</a:t>
            </a:r>
          </a:p>
        </p:txBody>
      </p:sp>
      <p:pic>
        <p:nvPicPr>
          <p:cNvPr id="32772" name="Picture 10" descr="C:\Documents and Settings\All Users\Documents\Home\Bentley\cs220\IrvTextbookV3\Images\Ch01\c01f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46482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solidFill>
                  <a:srgbClr val="FF9F11"/>
                </a:solidFill>
              </a:rPr>
              <a:t>1-</a:t>
            </a:r>
            <a:fld id="{0E2D1DC2-0EC4-3D47-9966-2D4381DFE1CE}" type="slidenum">
              <a:rPr lang="en-US" altLang="en-US" sz="1400">
                <a:solidFill>
                  <a:srgbClr val="FF9F11"/>
                </a:solidFill>
              </a:rPr>
              <a:pPr/>
              <a:t>33</a:t>
            </a:fld>
            <a:endParaRPr lang="en-US" altLang="en-US" sz="1400">
              <a:solidFill>
                <a:srgbClr val="FF9F11"/>
              </a:solidFill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Hardware Component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Input/Output devices</a:t>
            </a:r>
          </a:p>
          <a:p>
            <a:r>
              <a:rPr lang="en-US" altLang="en-US" sz="2800">
                <a:ea typeface="ＭＳ Ｐゴシック" charset="-128"/>
              </a:rPr>
              <a:t>Storage Devices</a:t>
            </a:r>
          </a:p>
          <a:p>
            <a:r>
              <a:rPr lang="en-US" altLang="en-US" sz="2800">
                <a:ea typeface="ＭＳ Ｐゴシック" charset="-128"/>
              </a:rPr>
              <a:t>CPU – Central Processing Unit</a:t>
            </a:r>
          </a:p>
          <a:p>
            <a:pPr lvl="1"/>
            <a:r>
              <a:rPr lang="en-US" altLang="en-US" sz="2400" i="1">
                <a:solidFill>
                  <a:srgbClr val="000099"/>
                </a:solidFill>
                <a:ea typeface="ＭＳ Ｐゴシック" charset="-128"/>
              </a:rPr>
              <a:t>ALU</a:t>
            </a:r>
            <a:r>
              <a:rPr lang="en-US" altLang="en-US" sz="2400">
                <a:ea typeface="ＭＳ Ｐゴシック" charset="-128"/>
              </a:rPr>
              <a:t>: arithmetic/logic unit</a:t>
            </a:r>
          </a:p>
          <a:p>
            <a:pPr lvl="1"/>
            <a:r>
              <a:rPr lang="en-US" altLang="en-US" sz="2400" i="1">
                <a:solidFill>
                  <a:srgbClr val="000099"/>
                </a:solidFill>
                <a:ea typeface="ＭＳ Ｐゴシック" charset="-128"/>
              </a:rPr>
              <a:t>CU</a:t>
            </a:r>
            <a:r>
              <a:rPr lang="en-US" altLang="en-US" sz="2400">
                <a:ea typeface="ＭＳ Ｐゴシック" charset="-128"/>
              </a:rPr>
              <a:t>: control unit</a:t>
            </a:r>
          </a:p>
          <a:p>
            <a:pPr lvl="1"/>
            <a:r>
              <a:rPr lang="en-US" altLang="en-US" sz="2400" i="1">
                <a:solidFill>
                  <a:srgbClr val="000099"/>
                </a:solidFill>
                <a:ea typeface="ＭＳ Ｐゴシック" charset="-128"/>
              </a:rPr>
              <a:t>Interface unit</a:t>
            </a:r>
          </a:p>
          <a:p>
            <a:r>
              <a:rPr lang="en-US" altLang="en-US" sz="2800">
                <a:ea typeface="ＭＳ Ｐゴシック" charset="-128"/>
              </a:rPr>
              <a:t>Memory</a:t>
            </a:r>
          </a:p>
          <a:p>
            <a:pPr lvl="1"/>
            <a:r>
              <a:rPr lang="en-US" altLang="en-US" sz="2400">
                <a:ea typeface="ＭＳ Ｐゴシック" charset="-128"/>
              </a:rPr>
              <a:t>Short-term storage for CPU calculations</a:t>
            </a:r>
          </a:p>
        </p:txBody>
      </p:sp>
    </p:spTree>
    <p:extLst>
      <p:ext uri="{BB962C8B-B14F-4D97-AF65-F5344CB8AC3E}">
        <p14:creationId xmlns:p14="http://schemas.microsoft.com/office/powerpoint/2010/main" val="91751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solidFill>
                  <a:srgbClr val="FF9F11"/>
                </a:solidFill>
              </a:rPr>
              <a:t>1-</a:t>
            </a:r>
            <a:fld id="{4EF8DC00-579D-3F45-914F-C0DB8246E4B7}" type="slidenum">
              <a:rPr lang="en-US" altLang="en-US" sz="1400">
                <a:solidFill>
                  <a:srgbClr val="FF9F11"/>
                </a:solidFill>
              </a:rPr>
              <a:pPr/>
              <a:t>34</a:t>
            </a:fld>
            <a:endParaRPr lang="en-US" altLang="en-US" sz="1400">
              <a:solidFill>
                <a:srgbClr val="FF9F11"/>
              </a:solidFill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ea typeface="ＭＳ Ｐゴシック" charset="-128"/>
              </a:rPr>
              <a:t>CPU: Central Processing Unit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ALU: arithmetic/logic unit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ea typeface="ＭＳ Ｐゴシック" charset="-128"/>
              </a:rPr>
              <a:t>Performs arithmetic and Boolean logical calculations</a:t>
            </a:r>
          </a:p>
          <a:p>
            <a:pPr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CU: control unit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ea typeface="ＭＳ Ｐゴシック" charset="-128"/>
              </a:rPr>
              <a:t>Controls processing of instructions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ea typeface="ＭＳ Ｐゴシック" charset="-128"/>
              </a:rPr>
              <a:t>Controls movement of data within the CPU</a:t>
            </a:r>
          </a:p>
          <a:p>
            <a:pPr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Interface unit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ea typeface="ＭＳ Ｐゴシック" charset="-128"/>
              </a:rPr>
              <a:t>Moves instructions and data between the CPU and other hardware components</a:t>
            </a:r>
          </a:p>
          <a:p>
            <a:pPr lvl="1">
              <a:lnSpc>
                <a:spcPct val="90000"/>
              </a:lnSpc>
            </a:pPr>
            <a:r>
              <a:rPr lang="en-US" altLang="en-US" sz="2400" i="1">
                <a:solidFill>
                  <a:srgbClr val="000080"/>
                </a:solidFill>
                <a:ea typeface="ＭＳ Ｐゴシック" charset="-128"/>
              </a:rPr>
              <a:t>Bus</a:t>
            </a:r>
            <a:r>
              <a:rPr lang="en-US" altLang="en-US" sz="2400">
                <a:ea typeface="ＭＳ Ｐゴシック" charset="-128"/>
              </a:rPr>
              <a:t>: bundle of wires that carry signals and power between different components</a:t>
            </a:r>
          </a:p>
        </p:txBody>
      </p:sp>
    </p:spTree>
    <p:extLst>
      <p:ext uri="{BB962C8B-B14F-4D97-AF65-F5344CB8AC3E}">
        <p14:creationId xmlns:p14="http://schemas.microsoft.com/office/powerpoint/2010/main" val="171780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solidFill>
                  <a:srgbClr val="FF9F11"/>
                </a:solidFill>
              </a:rPr>
              <a:t>1-</a:t>
            </a:r>
            <a:fld id="{D6EFA4EC-1EAA-C649-BBFB-D5CA480586FA}" type="slidenum">
              <a:rPr lang="en-US" altLang="en-US" sz="1400">
                <a:solidFill>
                  <a:srgbClr val="FF9F11"/>
                </a:solidFill>
              </a:rPr>
              <a:pPr/>
              <a:t>35</a:t>
            </a:fld>
            <a:endParaRPr lang="en-US" altLang="en-US" sz="1400">
              <a:solidFill>
                <a:srgbClr val="FF9F11"/>
              </a:solidFill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Memory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Also known as </a:t>
            </a:r>
            <a:r>
              <a:rPr lang="en-US" altLang="en-US" sz="2800" i="1">
                <a:solidFill>
                  <a:srgbClr val="000080"/>
                </a:solidFill>
                <a:ea typeface="ＭＳ Ｐゴシック" charset="-128"/>
              </a:rPr>
              <a:t>primary storage</a:t>
            </a:r>
            <a:r>
              <a:rPr lang="en-US" altLang="en-US" sz="2800">
                <a:ea typeface="ＭＳ Ｐゴシック" charset="-128"/>
              </a:rPr>
              <a:t>, </a:t>
            </a:r>
            <a:r>
              <a:rPr lang="en-US" altLang="en-US" sz="2800" i="1">
                <a:solidFill>
                  <a:srgbClr val="000080"/>
                </a:solidFill>
                <a:ea typeface="ＭＳ Ｐゴシック" charset="-128"/>
              </a:rPr>
              <a:t>working storage</a:t>
            </a:r>
            <a:r>
              <a:rPr lang="en-US" altLang="en-US" sz="2800">
                <a:ea typeface="ＭＳ Ｐゴシック" charset="-128"/>
              </a:rPr>
              <a:t>, and </a:t>
            </a:r>
            <a:r>
              <a:rPr lang="en-US" altLang="en-US" sz="2800" i="1">
                <a:solidFill>
                  <a:srgbClr val="000080"/>
                </a:solidFill>
                <a:ea typeface="ＭＳ Ｐゴシック" charset="-128"/>
              </a:rPr>
              <a:t>RAM</a:t>
            </a:r>
            <a:r>
              <a:rPr lang="en-US" altLang="en-US" sz="2800">
                <a:ea typeface="ＭＳ Ｐゴシック" charset="-128"/>
              </a:rPr>
              <a:t> </a:t>
            </a:r>
            <a:r>
              <a:rPr lang="en-US" altLang="en-US" sz="2800" i="1">
                <a:solidFill>
                  <a:srgbClr val="000080"/>
                </a:solidFill>
                <a:ea typeface="ＭＳ Ｐゴシック" charset="-128"/>
              </a:rPr>
              <a:t>(random access memory)</a:t>
            </a:r>
          </a:p>
          <a:p>
            <a:r>
              <a:rPr lang="en-US" altLang="en-US" sz="2800">
                <a:ea typeface="ＭＳ Ｐゴシック" charset="-128"/>
              </a:rPr>
              <a:t>Consists of bits, each of which hold a value of either 0 or 1 (8 bits = 1 byte)</a:t>
            </a:r>
          </a:p>
          <a:p>
            <a:r>
              <a:rPr lang="en-US" altLang="en-US" sz="2800">
                <a:ea typeface="ＭＳ Ｐゴシック" charset="-128"/>
              </a:rPr>
              <a:t>Holds both instructions and data of a computer program (</a:t>
            </a:r>
            <a:r>
              <a:rPr lang="en-US" altLang="en-US" sz="2800" i="1">
                <a:solidFill>
                  <a:srgbClr val="000080"/>
                </a:solidFill>
                <a:ea typeface="ＭＳ Ｐゴシック" charset="-128"/>
              </a:rPr>
              <a:t>stored program concept</a:t>
            </a:r>
            <a:r>
              <a:rPr lang="en-US" altLang="en-US" sz="2800">
                <a:ea typeface="ＭＳ Ｐゴシック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4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solidFill>
                  <a:srgbClr val="FF9F11"/>
                </a:solidFill>
              </a:rPr>
              <a:t>1-</a:t>
            </a:r>
            <a:fld id="{52DDB93C-2A67-954F-B053-C80EC52EFC23}" type="slidenum">
              <a:rPr lang="en-US" altLang="en-US" sz="1400">
                <a:solidFill>
                  <a:srgbClr val="FF9F11"/>
                </a:solidFill>
              </a:rPr>
              <a:pPr/>
              <a:t>36</a:t>
            </a:fld>
            <a:endParaRPr lang="en-US" altLang="en-US" sz="1400">
              <a:solidFill>
                <a:srgbClr val="FF9F11"/>
              </a:solidFill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74638"/>
            <a:ext cx="7924800" cy="944562"/>
          </a:xfrm>
        </p:spPr>
        <p:txBody>
          <a:bodyPr/>
          <a:lstStyle/>
          <a:p>
            <a:r>
              <a:rPr lang="en-US" altLang="en-US" sz="3600">
                <a:ea typeface="ＭＳ Ｐゴシック" charset="-128"/>
              </a:rPr>
              <a:t>Typical Personal Computer System</a:t>
            </a:r>
          </a:p>
        </p:txBody>
      </p:sp>
      <p:pic>
        <p:nvPicPr>
          <p:cNvPr id="3686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68341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06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>
                <a:solidFill>
                  <a:srgbClr val="FF9F11"/>
                </a:solidFill>
              </a:rPr>
              <a:t>1-</a:t>
            </a:r>
            <a:fld id="{987352F2-0F60-C44E-9FE2-A5AFBB0C8B27}" type="slidenum">
              <a:rPr lang="en-US" altLang="en-US" sz="1400">
                <a:solidFill>
                  <a:srgbClr val="FF9F11"/>
                </a:solidFill>
              </a:rPr>
              <a:pPr/>
              <a:t>37</a:t>
            </a:fld>
            <a:endParaRPr lang="en-US" altLang="en-US" sz="1400">
              <a:solidFill>
                <a:srgbClr val="FF9F11"/>
              </a:solidFill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Software Component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>
                <a:ea typeface="ＭＳ Ｐゴシック" charset="-128"/>
              </a:rPr>
              <a:t>Applications</a:t>
            </a:r>
          </a:p>
          <a:p>
            <a:r>
              <a:rPr lang="en-US" altLang="en-US" sz="2400" i="1">
                <a:solidFill>
                  <a:srgbClr val="000080"/>
                </a:solidFill>
                <a:ea typeface="ＭＳ Ｐゴシック" charset="-128"/>
              </a:rPr>
              <a:t>Operating System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API: application program interface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File management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I/O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Kernel</a:t>
            </a:r>
          </a:p>
          <a:p>
            <a:pPr lvl="2"/>
            <a:r>
              <a:rPr lang="en-US" altLang="en-US" sz="1800">
                <a:ea typeface="ＭＳ Ｐゴシック" charset="-128"/>
              </a:rPr>
              <a:t>Memory management</a:t>
            </a:r>
          </a:p>
          <a:p>
            <a:pPr lvl="2"/>
            <a:r>
              <a:rPr lang="en-US" altLang="en-US" sz="1800">
                <a:ea typeface="ＭＳ Ｐゴシック" charset="-128"/>
              </a:rPr>
              <a:t>Resource scheduling</a:t>
            </a:r>
          </a:p>
          <a:p>
            <a:pPr lvl="2"/>
            <a:r>
              <a:rPr lang="en-US" altLang="en-US" sz="1800">
                <a:ea typeface="ＭＳ Ｐゴシック" charset="-128"/>
              </a:rPr>
              <a:t>Program communication</a:t>
            </a:r>
          </a:p>
          <a:p>
            <a:pPr lvl="2"/>
            <a:r>
              <a:rPr lang="en-US" altLang="en-US" sz="1800">
                <a:ea typeface="ＭＳ Ｐゴシック" charset="-128"/>
              </a:rPr>
              <a:t>Security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Network Module</a:t>
            </a:r>
          </a:p>
        </p:txBody>
      </p:sp>
      <p:pic>
        <p:nvPicPr>
          <p:cNvPr id="37892" name="Picture 8" descr="C:\Documents and Settings\All Users\Documents\Home\Bentley\cs220\IrvTextbookV3\Images\Ch01\c01f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0"/>
            <a:ext cx="240506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1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Jacquard’s Loom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3200" b="1">
                <a:solidFill>
                  <a:srgbClr val="000000"/>
                </a:solidFill>
              </a:rPr>
              <a:t>By selecting particular cards for Jacquard's loom you defined the woven pattern</a:t>
            </a:r>
            <a:endParaRPr lang="en-US" altLang="en-US" sz="1300" b="1">
              <a:solidFill>
                <a:srgbClr val="000000"/>
              </a:solidFill>
            </a:endParaRPr>
          </a:p>
        </p:txBody>
      </p:sp>
      <p:pic>
        <p:nvPicPr>
          <p:cNvPr id="375813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11738" y="1719263"/>
            <a:ext cx="3311525" cy="441166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892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Close up of a card</a:t>
            </a:r>
          </a:p>
        </p:txBody>
      </p:sp>
      <p:pic>
        <p:nvPicPr>
          <p:cNvPr id="3768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6513" y="1719263"/>
            <a:ext cx="6529387" cy="441166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74578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Hollerith Desk</a:t>
            </a:r>
          </a:p>
        </p:txBody>
      </p:sp>
      <p:pic>
        <p:nvPicPr>
          <p:cNvPr id="39526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9526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11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IBM</a:t>
            </a:r>
          </a:p>
        </p:txBody>
      </p:sp>
      <p:pic>
        <p:nvPicPr>
          <p:cNvPr id="39731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97316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sz="2600"/>
              <a:t>Hollerith built a company, the Tabulating Machine Company which, after a few buyouts, eventually became International Business Machines, known today as </a:t>
            </a:r>
            <a:r>
              <a:rPr lang="en-US" altLang="en-US" sz="2600" b="1" i="1"/>
              <a:t>IBM</a:t>
            </a:r>
            <a:r>
              <a:rPr lang="en-US" altLang="en-US" sz="2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9649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of Punch Cards</a:t>
            </a:r>
          </a:p>
        </p:txBody>
      </p:sp>
      <p:pic>
        <p:nvPicPr>
          <p:cNvPr id="399363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828800"/>
            <a:ext cx="4876800" cy="2187575"/>
          </a:xfrm>
          <a:noFill/>
          <a:ln/>
        </p:spPr>
      </p:pic>
      <p:pic>
        <p:nvPicPr>
          <p:cNvPr id="399365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4191000"/>
            <a:ext cx="5029200" cy="22225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56495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Mark I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200"/>
              <a:t>One early success was the Harvard </a:t>
            </a:r>
            <a:r>
              <a:rPr lang="en-US" altLang="en-US" sz="2200" b="1" i="1"/>
              <a:t>Mark I</a:t>
            </a:r>
            <a:r>
              <a:rPr lang="en-US" altLang="en-US" sz="2200"/>
              <a:t> computer which was built as a partnership between Harvard and IBM in 1944. </a:t>
            </a:r>
          </a:p>
          <a:p>
            <a:pPr>
              <a:lnSpc>
                <a:spcPct val="80000"/>
              </a:lnSpc>
            </a:pPr>
            <a:r>
              <a:rPr lang="en-US" altLang="en-US" sz="2200"/>
              <a:t>This was the first programmable digital computer made in the U.S. </a:t>
            </a:r>
          </a:p>
          <a:p>
            <a:pPr>
              <a:lnSpc>
                <a:spcPct val="80000"/>
              </a:lnSpc>
            </a:pPr>
            <a:r>
              <a:rPr lang="en-US" altLang="en-US" sz="2200"/>
              <a:t>But it was not a purely electronic computer. Instead the Mark I was constructed out of switches, relays, rotating shafts, and clutches. </a:t>
            </a:r>
          </a:p>
        </p:txBody>
      </p:sp>
      <p:pic>
        <p:nvPicPr>
          <p:cNvPr id="40448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429340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BB2707D-65E1-F040-BFB0-B7A50D301602}" vid="{80E08602-89D9-7A4E-8E73-5D43FDF520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840</Words>
  <Application>Microsoft Macintosh PowerPoint</Application>
  <PresentationFormat>On-screen Show (4:3)</PresentationFormat>
  <Paragraphs>120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Theme1</vt:lpstr>
      <vt:lpstr>CS 383</vt:lpstr>
      <vt:lpstr>Abacus</vt:lpstr>
      <vt:lpstr>Calculating Clock</vt:lpstr>
      <vt:lpstr>Jacquard’s Loom</vt:lpstr>
      <vt:lpstr>Close up of a card</vt:lpstr>
      <vt:lpstr>Hollerith Desk</vt:lpstr>
      <vt:lpstr>IBM</vt:lpstr>
      <vt:lpstr>Examples of Punch Cards</vt:lpstr>
      <vt:lpstr>Mark I</vt:lpstr>
      <vt:lpstr>Mark I</vt:lpstr>
      <vt:lpstr>First Generation Computers  IBM Stretch - 1959</vt:lpstr>
      <vt:lpstr>Programming the ENIAC</vt:lpstr>
      <vt:lpstr>Second Generation Computers</vt:lpstr>
      <vt:lpstr>Third Generation Computers</vt:lpstr>
      <vt:lpstr>Computer Programming  in the ’70’s</vt:lpstr>
      <vt:lpstr>Time-Sharing</vt:lpstr>
      <vt:lpstr>Programming Today</vt:lpstr>
      <vt:lpstr>Microprocessor</vt:lpstr>
      <vt:lpstr>Microprocessor</vt:lpstr>
      <vt:lpstr>Integrated Circuits</vt:lpstr>
      <vt:lpstr>Integrated Circuits</vt:lpstr>
      <vt:lpstr>Apple 1 Computer - 1976</vt:lpstr>
      <vt:lpstr>The IBM PC</vt:lpstr>
      <vt:lpstr>Commodore 64</vt:lpstr>
      <vt:lpstr>Apple Macintosh</vt:lpstr>
      <vt:lpstr>The Amiga</vt:lpstr>
      <vt:lpstr>Windows 3</vt:lpstr>
      <vt:lpstr>Macintosh System 7</vt:lpstr>
      <vt:lpstr>Apple Newton</vt:lpstr>
      <vt:lpstr>Standard UNIX</vt:lpstr>
      <vt:lpstr>Computer System Components</vt:lpstr>
      <vt:lpstr>Input-Process-Output Model (IPO)</vt:lpstr>
      <vt:lpstr>Hardware Component</vt:lpstr>
      <vt:lpstr>CPU: Central Processing Unit</vt:lpstr>
      <vt:lpstr>Memory</vt:lpstr>
      <vt:lpstr>Typical Personal Computer System</vt:lpstr>
      <vt:lpstr>Software Component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105</dc:title>
  <dc:creator>Matthew Burlick</dc:creator>
  <cp:lastModifiedBy>Dimitrios Damopoulos</cp:lastModifiedBy>
  <cp:revision>78</cp:revision>
  <cp:lastPrinted>2014-01-15T01:35:07Z</cp:lastPrinted>
  <dcterms:created xsi:type="dcterms:W3CDTF">2013-08-22T14:21:58Z</dcterms:created>
  <dcterms:modified xsi:type="dcterms:W3CDTF">2016-09-01T17:58:01Z</dcterms:modified>
</cp:coreProperties>
</file>